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564" r:id="rId5"/>
    <p:sldId id="303" r:id="rId6"/>
    <p:sldId id="407" r:id="rId7"/>
    <p:sldId id="409" r:id="rId8"/>
    <p:sldId id="406" r:id="rId9"/>
    <p:sldId id="421" r:id="rId10"/>
    <p:sldId id="414" r:id="rId11"/>
    <p:sldId id="416" r:id="rId12"/>
    <p:sldId id="415" r:id="rId13"/>
    <p:sldId id="417" r:id="rId14"/>
    <p:sldId id="418" r:id="rId15"/>
    <p:sldId id="419" r:id="rId16"/>
    <p:sldId id="373" r:id="rId17"/>
    <p:sldId id="422" r:id="rId18"/>
    <p:sldId id="424" r:id="rId19"/>
    <p:sldId id="425" r:id="rId20"/>
    <p:sldId id="426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F"/>
    <a:srgbClr val="7BB3FB"/>
    <a:srgbClr val="C3CBDA"/>
    <a:srgbClr val="C1272D"/>
    <a:srgbClr val="CDBBDA"/>
    <a:srgbClr val="00BBF2"/>
    <a:srgbClr val="C6EAFA"/>
    <a:srgbClr val="A8DBA8"/>
    <a:srgbClr val="FCE0E1"/>
    <a:srgbClr val="FFD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2C34B-51A3-49C2-81C2-F3335175A6FF}" v="277" dt="2023-03-25T14:17:2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Hello and Welcome,  in this video, we will discuss one of the most important components in the transformers' architecture. Positional Encoding.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as we know from the last video, we pass the embeddings to the Transformer with no idea of a word's position in a sequence,. Which leads to missing a big chunk of context information.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6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Also, we cannot create independent positional vectors, as it would have a high cost on the training speed of the Transformer. and make attention sub-layers very complex to work with.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60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The idea is to </a:t>
            </a:r>
            <a:r>
              <a:rPr lang="en-US" sz="1800" dirty="0">
                <a:solidFill>
                  <a:srgbClr val="FF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add a positional encoding value to the input embedding. </a:t>
            </a: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instead of having additional vectors to describe the position of a token in a sequence. We also know that the Transformer expects a fixed size inputs 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2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let’s say 512 , for each vector of the output of the positional encoding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55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So we need to find a way to provide information </a:t>
            </a:r>
            <a:r>
              <a:rPr lang="en-US" sz="1800" i="1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to 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i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in the range of </a:t>
            </a:r>
            <a:r>
              <a:rPr lang="en-US" sz="1800" i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 and 512</a:t>
            </a: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 dimensions. </a:t>
            </a:r>
            <a:r>
              <a:rPr lang="en-US" sz="180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of the word embedding vector of </a:t>
            </a:r>
            <a:r>
              <a:rPr 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black </a:t>
            </a:r>
            <a:r>
              <a:rPr lang="en-US" sz="180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and </a:t>
            </a:r>
            <a:r>
              <a:rPr 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brown</a:t>
            </a:r>
            <a:r>
              <a:rPr lang="en-US" sz="180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There are many ways to achieve this goal. </a:t>
            </a:r>
            <a:b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The transformer authors found a clever way to use a unit sphere to represent positional encoding with </a:t>
            </a:r>
            <a:r>
              <a:rPr lang="en-US" sz="1800" dirty="0">
                <a:solidFill>
                  <a:srgbClr val="70AD47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sine </a:t>
            </a: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and </a:t>
            </a:r>
            <a:r>
              <a:rPr lang="en-US" sz="1800" dirty="0">
                <a:solidFill>
                  <a:srgbClr val="70AD47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cosine </a:t>
            </a: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values. that will thus remain small but very useful.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97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8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/>
          <a:lstStyle>
            <a:lvl1pPr>
              <a:defRPr sz="20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BD542-93FD-C396-F1AB-7481278C2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4" t="21922" r="24671"/>
          <a:stretch/>
        </p:blipFill>
        <p:spPr>
          <a:xfrm>
            <a:off x="11477841" y="6146156"/>
            <a:ext cx="431076" cy="451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89EAF-E44A-2AF7-BE88-08C8DD26BA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78950" y="6632088"/>
            <a:ext cx="828859" cy="1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6F1DE-06E6-05B9-1616-7CDCCD8F7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4" t="21922" r="24671"/>
          <a:stretch/>
        </p:blipFill>
        <p:spPr>
          <a:xfrm>
            <a:off x="11076241" y="5826992"/>
            <a:ext cx="555117" cy="581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0B4E9-EA62-6213-78A9-239648E4A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7070" y="6492875"/>
            <a:ext cx="1410739" cy="3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B75CDB-4575-BB82-5CF7-9F2AA7934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84" t="21922" r="24671"/>
          <a:stretch/>
        </p:blipFill>
        <p:spPr>
          <a:xfrm>
            <a:off x="11076241" y="5826992"/>
            <a:ext cx="555117" cy="581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80736-EDA7-CEDF-D837-D6BEF2144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7070" y="6492875"/>
            <a:ext cx="1410739" cy="3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.webm"/><Relationship Id="rId7" Type="http://schemas.openxmlformats.org/officeDocument/2006/relationships/image" Target="../media/image4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.wav"/><Relationship Id="rId7" Type="http://schemas.openxmlformats.org/officeDocument/2006/relationships/image" Target="../media/image10.png"/><Relationship Id="rId2" Type="http://schemas.microsoft.com/office/2007/relationships/media" Target="../media/media3.wav"/><Relationship Id="rId1" Type="http://schemas.openxmlformats.org/officeDocument/2006/relationships/tags" Target="../tags/tag14.xml"/><Relationship Id="rId6" Type="http://schemas.openxmlformats.org/officeDocument/2006/relationships/image" Target="../media/image120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045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5"/>
    </mc:Choice>
    <mc:Fallback xmlns="">
      <p:transition spd="slow" advTm="1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A6A2-039B-CEF9-41F3-FEC9300B6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Code translation of Positional Encoding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30C9-D41E-7804-7D47-BA77A6E5BE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22168" y="3291840"/>
            <a:ext cx="9204180" cy="3425502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92500" lnSpcReduction="10000"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math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d_model</a:t>
            </a:r>
            <a:r>
              <a:rPr lang="en-US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= </a:t>
            </a:r>
            <a:r>
              <a:rPr lang="en-US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512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pe = </a:t>
            </a:r>
            <a:r>
              <a:rPr lang="en-US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[[</a:t>
            </a:r>
            <a:r>
              <a:rPr lang="en-US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dirty="0">
                <a:solidFill>
                  <a:srgbClr val="82C6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</a:t>
            </a:r>
            <a:r>
              <a:rPr lang="en-US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range</a:t>
            </a:r>
            <a:r>
              <a:rPr lang="en-US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512</a:t>
            </a:r>
            <a:r>
              <a:rPr lang="en-US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)]]  </a:t>
            </a:r>
            <a:r>
              <a:rPr lang="en-US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 [ [0] ,[0] ,[0] ,…, [0] ]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positional_encoding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pos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 </a:t>
            </a:r>
            <a:r>
              <a:rPr lang="en-US" dirty="0">
                <a:solidFill>
                  <a:srgbClr val="9CDCFE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 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dirty="0">
                <a:solidFill>
                  <a:srgbClr val="82C6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range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510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      pe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][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math.sin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pos /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10000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**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((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*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d_model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)))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      pe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i+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math.cos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pos /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10000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**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((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*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d_model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)))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 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pe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332F415-7064-92F2-4AAA-C661A25168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4"/>
          <a:stretch/>
        </p:blipFill>
        <p:spPr bwMode="auto">
          <a:xfrm>
            <a:off x="1741025" y="1103498"/>
            <a:ext cx="3349135" cy="1086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6024085-B727-751C-75F1-DCD37BA99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9"/>
          <a:stretch/>
        </p:blipFill>
        <p:spPr bwMode="auto">
          <a:xfrm>
            <a:off x="6206764" y="1102297"/>
            <a:ext cx="3067286" cy="818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93B3BB-889A-F91E-A5DE-871F01317A5B}"/>
              </a:ext>
            </a:extLst>
          </p:cNvPr>
          <p:cNvSpPr txBox="1"/>
          <p:nvPr/>
        </p:nvSpPr>
        <p:spPr>
          <a:xfrm>
            <a:off x="888004" y="2355071"/>
            <a:ext cx="10637519" cy="74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2060"/>
                </a:solidFill>
                <a:latin typeface="Daytona" panose="020B0604030500040204" pitchFamily="34" charset="0"/>
              </a:rPr>
              <a:t>This means that the </a:t>
            </a:r>
            <a:r>
              <a:rPr lang="en-US" sz="2000" dirty="0">
                <a:solidFill>
                  <a:srgbClr val="00B050"/>
                </a:solidFill>
                <a:latin typeface="Daytona" panose="020B0604030500040204" pitchFamily="34" charset="0"/>
              </a:rPr>
              <a:t>sine function </a:t>
            </a:r>
            <a:r>
              <a:rPr lang="en-US" sz="2000" dirty="0">
                <a:solidFill>
                  <a:srgbClr val="002060"/>
                </a:solidFill>
                <a:latin typeface="Daytona" panose="020B0604030500040204" pitchFamily="34" charset="0"/>
              </a:rPr>
              <a:t>will be applied to the </a:t>
            </a:r>
            <a:r>
              <a:rPr lang="en-US" sz="2000" dirty="0">
                <a:solidFill>
                  <a:srgbClr val="00B050"/>
                </a:solidFill>
                <a:latin typeface="Daytona" panose="020B0604030500040204" pitchFamily="34" charset="0"/>
              </a:rPr>
              <a:t>even numbers </a:t>
            </a:r>
            <a:r>
              <a:rPr lang="en-US" sz="2000" dirty="0">
                <a:solidFill>
                  <a:srgbClr val="002060"/>
                </a:solidFill>
                <a:latin typeface="Daytona" panose="020B0604030500040204" pitchFamily="34" charset="0"/>
              </a:rPr>
              <a:t>and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aytona" panose="020B0604030500040204" pitchFamily="34" charset="0"/>
              </a:rPr>
              <a:t>cosine function </a:t>
            </a:r>
            <a:r>
              <a:rPr lang="en-US" sz="2000" dirty="0">
                <a:solidFill>
                  <a:srgbClr val="002060"/>
                </a:solidFill>
                <a:latin typeface="Daytona" panose="020B0604030500040204" pitchFamily="34" charset="0"/>
              </a:rPr>
              <a:t>to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aytona" panose="020B0604030500040204" pitchFamily="34" charset="0"/>
              </a:rPr>
              <a:t>odd numbers</a:t>
            </a:r>
            <a:r>
              <a:rPr lang="en-US" sz="2000" dirty="0">
                <a:solidFill>
                  <a:srgbClr val="002060"/>
                </a:solidFill>
                <a:latin typeface="Daytona" panose="020B060403050004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FF7E7-06C2-38DC-DF63-B74A2C0D4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5" name="Freeform 15">
            <a:extLst>
              <a:ext uri="{FF2B5EF4-FFF2-40B4-BE49-F238E27FC236}">
                <a16:creationId xmlns:a16="http://schemas.microsoft.com/office/drawing/2014/main" id="{6F360373-6754-B46B-BC99-07A7F1BF54EC}"/>
              </a:ext>
            </a:extLst>
          </p:cNvPr>
          <p:cNvSpPr/>
          <p:nvPr/>
        </p:nvSpPr>
        <p:spPr>
          <a:xfrm>
            <a:off x="10061028" y="140658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194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3718">
        <p159:morph option="byObject"/>
      </p:transition>
    </mc:Choice>
    <mc:Fallback xmlns="">
      <p:transition spd="slow" advTm="337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2C53-AF2F-B7E4-5465-D04BC323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Run Positional Encoding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1A9A-73D4-042F-0CA3-88739461AA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“ The </a:t>
            </a:r>
            <a:r>
              <a:rPr lang="en-US" dirty="0">
                <a:solidFill>
                  <a:srgbClr val="C00000"/>
                </a:solidFill>
              </a:rPr>
              <a:t>black</a:t>
            </a:r>
            <a:r>
              <a:rPr lang="en-US" dirty="0"/>
              <a:t> cat sat on the couch and the </a:t>
            </a:r>
            <a:r>
              <a:rPr lang="en-US" dirty="0">
                <a:solidFill>
                  <a:srgbClr val="C00000"/>
                </a:solidFill>
              </a:rPr>
              <a:t>brown</a:t>
            </a:r>
            <a:r>
              <a:rPr lang="en-US" dirty="0"/>
              <a:t> dog slept on the rug. “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7AC208-F6BE-35CC-22D4-57F45445DA06}"/>
              </a:ext>
            </a:extLst>
          </p:cNvPr>
          <p:cNvSpPr txBox="1">
            <a:spLocks/>
          </p:cNvSpPr>
          <p:nvPr/>
        </p:nvSpPr>
        <p:spPr>
          <a:xfrm>
            <a:off x="730148" y="1751042"/>
            <a:ext cx="5563972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PE2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positional_encoding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pe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2BB23-5C04-9029-CCB1-CDDA34C31A08}"/>
              </a:ext>
            </a:extLst>
          </p:cNvPr>
          <p:cNvSpPr txBox="1"/>
          <p:nvPr/>
        </p:nvSpPr>
        <p:spPr>
          <a:xfrm>
            <a:off x="838258" y="2241980"/>
            <a:ext cx="7741920" cy="173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[[0.9092974268256817, -0.4161468365471424, 0.9581443762382829,-0.28628544196824235, 0.9870462513484951, -0.16043596136428848, 0.9991642001884493, -0.04087665668540447, 0.9974799976053368, 0.07094825140380359, 0.9847029979641517, 0.17424122876177084, 0.9632266229537682, 0.2686902916613834, 0.9351182995391969,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…,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6.796416657885114e-08, 0.9999999999999977, 6.324555320336754e-08, 0.999999999999998, 5.88545435241856e-08, 0.9999999999999982, 2.8660251404739253e-08, 0.9999999999999996, 2.6670428643266477e-08, 0.9999999999999997, 2.4818755215034388e-08, 0.9999999999999997, 2.309563969378916e-08, 0.9999999999999998, 2.149215656642635e-08,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0.9999999999999998]]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BE560F-8495-72A8-C815-CD86618C391A}"/>
              </a:ext>
            </a:extLst>
          </p:cNvPr>
          <p:cNvSpPr txBox="1">
            <a:spLocks/>
          </p:cNvSpPr>
          <p:nvPr/>
        </p:nvSpPr>
        <p:spPr>
          <a:xfrm>
            <a:off x="730148" y="4202872"/>
            <a:ext cx="5563972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PE10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positional_encoding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, pe)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4621D-555B-6D66-AD4B-A2DBB33B1DF7}"/>
              </a:ext>
            </a:extLst>
          </p:cNvPr>
          <p:cNvSpPr txBox="1"/>
          <p:nvPr/>
        </p:nvSpPr>
        <p:spPr>
          <a:xfrm>
            <a:off x="838258" y="4657466"/>
            <a:ext cx="6842228" cy="173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[[-0.5440211108893698, -0.8390715290764524, 0.11877648322563235, -0.992921017519798, 0.6926341820804329, -0.7212890473407798, 0.9791747791427247, -0.20301909242925015, 0.937632744137416, 0.3476274401156199, 0.6404780171615888, 0.7679765032426185, 0.2090770042048824, 0.9778991800347885, -0.23791767948763887, 0.9712853225428753, -0.6129367614854907, 0.7901319677241763,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……,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2.942727176209239e-07, 0.9999999999999567, 2.738419634264327e-07, 0.9999999999999625, 2.548296747979319e-07, 0.9999999999999676, 0.9999999999999898, 1.33352143216332e-07, 0.9999999999999911, 1.2409377607517164e-07, 0.9999999999999923, 1.1547819846894556e-07, 0.9999999999999933, 1.0746078283213155e-07, 0.9999999999999942]]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2D9BA-7FB7-4F81-1845-79CE065DA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6" name="Freeform 15">
            <a:extLst>
              <a:ext uri="{FF2B5EF4-FFF2-40B4-BE49-F238E27FC236}">
                <a16:creationId xmlns:a16="http://schemas.microsoft.com/office/drawing/2014/main" id="{52685CF5-AE70-1E8E-0430-2C1C4FEA1ABE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37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755">
        <p159:morph option="byObject"/>
      </p:transition>
    </mc:Choice>
    <mc:Fallback xmlns="">
      <p:transition spd="slow" advTm="367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6E9C-4215-BF61-D7D8-937A6496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86B07-2B2A-DD92-5006-2BA198C860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solidFill>
                <a:srgbClr val="383A42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cosine_similarity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>
                <a:solidFill>
                  <a:srgbClr val="383A42"/>
                </a:solidFill>
                <a:effectLst/>
                <a:latin typeface="Consolas-Bold"/>
                <a:ea typeface="Calibri" panose="020F0502020204030204" pitchFamily="34" charset="0"/>
                <a:cs typeface="Arial" panose="020B0604020202020204" pitchFamily="34" charset="0"/>
              </a:rPr>
              <a:t>black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b="1" dirty="0">
                <a:solidFill>
                  <a:srgbClr val="383A42"/>
                </a:solidFill>
                <a:effectLst/>
                <a:latin typeface="Consolas-Bold"/>
                <a:ea typeface="Calibri" panose="020F0502020204030204" pitchFamily="34" charset="0"/>
                <a:cs typeface="Arial" panose="020B0604020202020204" pitchFamily="34" charset="0"/>
              </a:rPr>
              <a:t>brown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)= [[ 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0.9998901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]]</a:t>
            </a:r>
            <a:b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cosine_similarity</a:t>
            </a:r>
            <a:r>
              <a:rPr lang="en-US" sz="18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PE2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PE10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= [[ 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0.8600013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]]</a:t>
            </a:r>
            <a:b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rgbClr val="383A42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/>
              <a:t>The encoding of the position shows a lower similarity value than the word embedding similarity.</a:t>
            </a:r>
          </a:p>
          <a:p>
            <a:endParaRPr lang="en-US" dirty="0"/>
          </a:p>
          <a:p>
            <a:r>
              <a:rPr lang="en-US" i="1" u="sng" dirty="0">
                <a:solidFill>
                  <a:srgbClr val="00B050"/>
                </a:solidFill>
              </a:rPr>
              <a:t>Note:</a:t>
            </a:r>
            <a:r>
              <a:rPr lang="en-US" dirty="0"/>
              <a:t> word embeddings will vary with the corpus used to train them.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7C89BB-C864-2A09-2650-55CF50A6522D}"/>
              </a:ext>
            </a:extLst>
          </p:cNvPr>
          <p:cNvSpPr txBox="1">
            <a:spLocks/>
          </p:cNvSpPr>
          <p:nvPr/>
        </p:nvSpPr>
        <p:spPr>
          <a:xfrm>
            <a:off x="623888" y="1332411"/>
            <a:ext cx="9204428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586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180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800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sklearn.metrics.pairwise</a:t>
            </a:r>
            <a:r>
              <a:rPr lang="en-US" sz="180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800" dirty="0">
                <a:solidFill>
                  <a:srgbClr val="C586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import</a:t>
            </a:r>
            <a:r>
              <a:rPr lang="en-US" sz="1800" dirty="0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800" dirty="0" err="1">
                <a:solidFill>
                  <a:srgbClr val="D4D4D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cosine_similarity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F0F6F-4841-055C-E5B4-324FABE8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6" name="Freeform 15">
            <a:extLst>
              <a:ext uri="{FF2B5EF4-FFF2-40B4-BE49-F238E27FC236}">
                <a16:creationId xmlns:a16="http://schemas.microsoft.com/office/drawing/2014/main" id="{D00E76F7-9DD7-5E58-17B2-46E1C61D6500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7190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604">
        <p159:morph option="byObject"/>
      </p:transition>
    </mc:Choice>
    <mc:Fallback xmlns="">
      <p:transition spd="slow" advTm="24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748415-0904-B755-4B3F-A7CFE939CF5A}"/>
              </a:ext>
            </a:extLst>
          </p:cNvPr>
          <p:cNvSpPr txBox="1"/>
          <p:nvPr/>
        </p:nvSpPr>
        <p:spPr>
          <a:xfrm>
            <a:off x="2527496" y="1675252"/>
            <a:ext cx="8107094" cy="87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rPr>
              <a:t>How to add the positional encoding to the word embedding vectors?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9D270A6-D5DE-741C-A56C-A8B7C564F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96" y="4965920"/>
            <a:ext cx="1777218" cy="177721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84C0B1B-2597-5CC4-2820-2D7448D4750D}"/>
              </a:ext>
            </a:extLst>
          </p:cNvPr>
          <p:cNvSpPr/>
          <p:nvPr/>
        </p:nvSpPr>
        <p:spPr>
          <a:xfrm>
            <a:off x="1674056" y="281353"/>
            <a:ext cx="9462868" cy="4501662"/>
          </a:xfrm>
          <a:prstGeom prst="cloudCallout">
            <a:avLst/>
          </a:prstGeom>
          <a:noFill/>
          <a:ln>
            <a:solidFill>
              <a:srgbClr val="00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6249E-BD40-0250-25F5-CB3EEBF50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F9CAFBEC-0E9B-EB0C-02B1-E1A4064A11D5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22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76">
        <p159:morph option="byObject"/>
      </p:transition>
    </mc:Choice>
    <mc:Fallback xmlns="">
      <p:transition spd="slow" advTm="4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D82C-21A1-CEDA-6508-98B05565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Positional Encoding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B7584-420E-C779-7930-2C490ED912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adding the positional encoding vector to the word embedding vector.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pc(black)=y1+pe(2)</a:t>
            </a:r>
          </a:p>
          <a:p>
            <a:pPr marL="914400" lvl="2" indent="0">
              <a:buNone/>
            </a:pPr>
            <a:r>
              <a:rPr lang="en-US" dirty="0"/>
              <a:t>pc(brown)=y2+pe(10)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The Problem: </a:t>
            </a:r>
            <a:r>
              <a:rPr lang="en-US" dirty="0"/>
              <a:t>we might lose the information of the word embedding, which will be minimized by the positional encoding vector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29" name="Picture 28" descr="Diagram, schematic&#10;&#10;Description automatically generated">
            <a:extLst>
              <a:ext uri="{FF2B5EF4-FFF2-40B4-BE49-F238E27FC236}">
                <a16:creationId xmlns:a16="http://schemas.microsoft.com/office/drawing/2014/main" id="{FDA6297E-95EF-452E-0063-84B8282318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61" y="1826934"/>
            <a:ext cx="4878705" cy="3501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5337D-A29C-2CF6-5DAD-774FAAAC85A4}"/>
              </a:ext>
            </a:extLst>
          </p:cNvPr>
          <p:cNvSpPr txBox="1"/>
          <p:nvPr/>
        </p:nvSpPr>
        <p:spPr>
          <a:xfrm>
            <a:off x="2240870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(Figure adapted from Rothman, 2021, p. 15)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DA77B-57DB-328B-60D0-2A478CB4E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6" name="Freeform 15">
            <a:extLst>
              <a:ext uri="{FF2B5EF4-FFF2-40B4-BE49-F238E27FC236}">
                <a16:creationId xmlns:a16="http://schemas.microsoft.com/office/drawing/2014/main" id="{D44902BD-120D-A541-D6B3-05E0748B7219}"/>
              </a:ext>
            </a:extLst>
          </p:cNvPr>
          <p:cNvSpPr/>
          <p:nvPr/>
        </p:nvSpPr>
        <p:spPr>
          <a:xfrm>
            <a:off x="10103069" y="169862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197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671">
        <p159:morph option="byObject"/>
      </p:transition>
    </mc:Choice>
    <mc:Fallback xmlns="">
      <p:transition spd="slow" advTm="206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6253-6935-EE16-6906-F2546497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Solution of losing the information of the word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20EA6-0C22-5E5E-3744-74FFAF222FC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we can increase the value of embedding vectors to make sure that the information of the word embedding layer can be used efficiently in the subsequent layers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20EA6-0C22-5E5E-3744-74FFAF222F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536" t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80112B-0703-C684-FDA6-83D55DF127CD}"/>
              </a:ext>
            </a:extLst>
          </p:cNvPr>
          <p:cNvSpPr txBox="1"/>
          <p:nvPr/>
        </p:nvSpPr>
        <p:spPr>
          <a:xfrm>
            <a:off x="792480" y="3229932"/>
            <a:ext cx="8503920" cy="156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A626A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A626A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>
                <a:solidFill>
                  <a:srgbClr val="C184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range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512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):</a:t>
            </a:r>
            <a:b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pe[ 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 = 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math.sin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(pos / (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10000 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** ((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2 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)/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d_model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)))</a:t>
            </a:r>
            <a:b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pc[ 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 = (y[ 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]*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math.sqrt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d_model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))+ pe[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b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pe[ 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][i+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 = 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math.cos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(pos / (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10000 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** ((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2 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)/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d_model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)))</a:t>
            </a:r>
            <a:b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pc[ 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][i+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 = (y[ 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][i+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]*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math.sqrt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d_model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))+ pe[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][i+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6B5D9-7D7B-2958-50CB-A8D7AA4860F0}"/>
              </a:ext>
            </a:extLst>
          </p:cNvPr>
          <p:cNvSpPr txBox="1"/>
          <p:nvPr/>
        </p:nvSpPr>
        <p:spPr>
          <a:xfrm>
            <a:off x="1336766" y="4999650"/>
            <a:ext cx="11094720" cy="1269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pc(black)=</a:t>
            </a:r>
            <a:b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[[ 9.09297407e-01 -4.16146845e-01 9.58144367e-01 -2.86285430e-01</a:t>
            </a:r>
            <a:b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9.87046242e-01 -1.60435960e-01 9.99164224e-01 -4.08766568e-02</a:t>
            </a:r>
            <a:b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…</a:t>
            </a:r>
            <a:b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2.66704294e-08 1.00000000e+00 2.48187551e-08 1.00000000e+00</a:t>
            </a:r>
            <a:b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2.30956392e-08 1.00000000e+00 2.14921574e-08 1.00000000e+00]]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EAD9C-5E54-E9C9-1D6B-3ED64FFD8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5" name="Freeform 15">
            <a:extLst>
              <a:ext uri="{FF2B5EF4-FFF2-40B4-BE49-F238E27FC236}">
                <a16:creationId xmlns:a16="http://schemas.microsoft.com/office/drawing/2014/main" id="{1870E02F-4E5C-09FE-F587-2744E058133D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489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916">
        <p159:morph option="byObject"/>
      </p:transition>
    </mc:Choice>
    <mc:Fallback xmlns="">
      <p:transition spd="slow" advTm="479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9AB3-CD66-49E6-2D92-6231F8C2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9DC3-F461-2D10-5868-6CE49614D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>
                <a:solidFill>
                  <a:srgbClr val="00B050"/>
                </a:solidFill>
              </a:rPr>
              <a:t>Note: </a:t>
            </a:r>
            <a:r>
              <a:rPr lang="en-US" dirty="0"/>
              <a:t>The output of this algorithm, which is not rule-based, might slightly vary</a:t>
            </a:r>
          </a:p>
          <a:p>
            <a:pPr marL="0" indent="0">
              <a:buNone/>
            </a:pPr>
            <a:r>
              <a:rPr lang="en-US" dirty="0"/>
              <a:t>during each run.</a:t>
            </a:r>
          </a:p>
          <a:p>
            <a:pPr marL="0" indent="0">
              <a:buNone/>
            </a:pPr>
            <a:b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 err="1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cosine_similarity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(pc(black), pc(brown)= [[</a:t>
            </a:r>
            <a:r>
              <a:rPr lang="en-US" sz="180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0.9627094</a:t>
            </a:r>
            <a:r>
              <a:rPr lang="en-US" sz="1800" dirty="0">
                <a:solidFill>
                  <a:srgbClr val="383A4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8375C-9188-ADB3-C16F-0D1F2154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5" name="Freeform 15">
            <a:extLst>
              <a:ext uri="{FF2B5EF4-FFF2-40B4-BE49-F238E27FC236}">
                <a16:creationId xmlns:a16="http://schemas.microsoft.com/office/drawing/2014/main" id="{67EC6F41-4FDF-B389-ED6E-84D0BAC59813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206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147">
        <p159:morph option="byObject"/>
      </p:transition>
    </mc:Choice>
    <mc:Fallback xmlns="">
      <p:transition spd="slow" advTm="1514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5D84-5358-1799-998D-0C454D34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694C-DBA9-7E50-D2ED-DB106838AD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word similarity = 0.99</a:t>
            </a:r>
          </a:p>
          <a:p>
            <a:r>
              <a:rPr lang="en-US" dirty="0"/>
              <a:t>positional encoding vector similarity = 0.86</a:t>
            </a:r>
          </a:p>
          <a:p>
            <a:r>
              <a:rPr lang="en-US" dirty="0"/>
              <a:t>final positional encoding similarity = 0.96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AE8C1E-D380-00BE-B99A-D7ADAD3E3D29}"/>
              </a:ext>
            </a:extLst>
          </p:cNvPr>
          <p:cNvSpPr/>
          <p:nvPr/>
        </p:nvSpPr>
        <p:spPr>
          <a:xfrm>
            <a:off x="2548475" y="3856321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2F9089-53D3-B8ED-3FDF-AF05F4D2655A}"/>
              </a:ext>
            </a:extLst>
          </p:cNvPr>
          <p:cNvSpPr/>
          <p:nvPr/>
        </p:nvSpPr>
        <p:spPr>
          <a:xfrm>
            <a:off x="2629195" y="4172044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99FB3-F3B0-A855-0C36-440D4E692BB5}"/>
              </a:ext>
            </a:extLst>
          </p:cNvPr>
          <p:cNvSpPr txBox="1"/>
          <p:nvPr/>
        </p:nvSpPr>
        <p:spPr>
          <a:xfrm>
            <a:off x="778500" y="4172044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80329-E8CC-3EC2-1487-ADC684F11A4C}"/>
              </a:ext>
            </a:extLst>
          </p:cNvPr>
          <p:cNvSpPr txBox="1"/>
          <p:nvPr/>
        </p:nvSpPr>
        <p:spPr>
          <a:xfrm>
            <a:off x="1819918" y="6306587"/>
            <a:ext cx="20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D1DCE-DDE2-FE91-69C5-0ABA2D9F947E}"/>
              </a:ext>
            </a:extLst>
          </p:cNvPr>
          <p:cNvSpPr txBox="1"/>
          <p:nvPr/>
        </p:nvSpPr>
        <p:spPr>
          <a:xfrm>
            <a:off x="778499" y="4905099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6DC3E-E672-2AA9-6B90-03974ACC11B8}"/>
              </a:ext>
            </a:extLst>
          </p:cNvPr>
          <p:cNvSpPr txBox="1"/>
          <p:nvPr/>
        </p:nvSpPr>
        <p:spPr>
          <a:xfrm>
            <a:off x="778499" y="5350611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4B36DE-6C50-0D09-8226-220947564524}"/>
              </a:ext>
            </a:extLst>
          </p:cNvPr>
          <p:cNvSpPr/>
          <p:nvPr/>
        </p:nvSpPr>
        <p:spPr>
          <a:xfrm>
            <a:off x="5374599" y="3856321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32983F-BC97-1494-0F6E-2ED1507F18DE}"/>
              </a:ext>
            </a:extLst>
          </p:cNvPr>
          <p:cNvSpPr/>
          <p:nvPr/>
        </p:nvSpPr>
        <p:spPr>
          <a:xfrm>
            <a:off x="5455319" y="4172044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4D7302-1EBC-E44F-B5A3-2C659FAF07AE}"/>
              </a:ext>
            </a:extLst>
          </p:cNvPr>
          <p:cNvSpPr/>
          <p:nvPr/>
        </p:nvSpPr>
        <p:spPr>
          <a:xfrm>
            <a:off x="5525531" y="4520923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DB7C5-19C6-81B4-E1B1-837849DAB07C}"/>
              </a:ext>
            </a:extLst>
          </p:cNvPr>
          <p:cNvSpPr txBox="1"/>
          <p:nvPr/>
        </p:nvSpPr>
        <p:spPr>
          <a:xfrm>
            <a:off x="4891022" y="6300462"/>
            <a:ext cx="20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Positional Encoding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2B212-F80E-3203-91DC-817D3E779CFE}"/>
              </a:ext>
            </a:extLst>
          </p:cNvPr>
          <p:cNvSpPr txBox="1"/>
          <p:nvPr/>
        </p:nvSpPr>
        <p:spPr>
          <a:xfrm>
            <a:off x="3341939" y="4797377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FAC2E3-9805-651B-5FFC-C29438887522}"/>
              </a:ext>
            </a:extLst>
          </p:cNvPr>
          <p:cNvSpPr/>
          <p:nvPr/>
        </p:nvSpPr>
        <p:spPr>
          <a:xfrm>
            <a:off x="5769865" y="5072259"/>
            <a:ext cx="159026" cy="1099930"/>
          </a:xfrm>
          <a:prstGeom prst="roundRect">
            <a:avLst/>
          </a:prstGeom>
          <a:solidFill>
            <a:srgbClr val="7BB3FB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68DEB8-FE2E-A7D5-8CB4-49CCAAA8002E}"/>
              </a:ext>
            </a:extLst>
          </p:cNvPr>
          <p:cNvSpPr txBox="1"/>
          <p:nvPr/>
        </p:nvSpPr>
        <p:spPr>
          <a:xfrm rot="3528581">
            <a:off x="5438790" y="5578639"/>
            <a:ext cx="69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75C6166-E014-D044-4AD6-9660649DF1F1}"/>
              </a:ext>
            </a:extLst>
          </p:cNvPr>
          <p:cNvSpPr/>
          <p:nvPr/>
        </p:nvSpPr>
        <p:spPr>
          <a:xfrm>
            <a:off x="2980751" y="5072259"/>
            <a:ext cx="159026" cy="1099930"/>
          </a:xfrm>
          <a:prstGeom prst="roundRect">
            <a:avLst/>
          </a:prstGeom>
          <a:solidFill>
            <a:srgbClr val="7BB3FB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CDA5EC-8124-3DE8-BA9D-CE4A93C1EFD1}"/>
              </a:ext>
            </a:extLst>
          </p:cNvPr>
          <p:cNvSpPr txBox="1"/>
          <p:nvPr/>
        </p:nvSpPr>
        <p:spPr>
          <a:xfrm rot="3528581">
            <a:off x="2649676" y="5578639"/>
            <a:ext cx="69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B4C49-4C65-644A-FA9E-2F69AD8CC3C1}"/>
              </a:ext>
            </a:extLst>
          </p:cNvPr>
          <p:cNvSpPr txBox="1"/>
          <p:nvPr/>
        </p:nvSpPr>
        <p:spPr>
          <a:xfrm>
            <a:off x="897421" y="5917385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AAF7AE-B083-183B-EB9C-86A97E89C72F}"/>
              </a:ext>
            </a:extLst>
          </p:cNvPr>
          <p:cNvSpPr/>
          <p:nvPr/>
        </p:nvSpPr>
        <p:spPr>
          <a:xfrm>
            <a:off x="2704816" y="4505394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84EF1-5380-1571-8359-97342C463BCB}"/>
              </a:ext>
            </a:extLst>
          </p:cNvPr>
          <p:cNvSpPr txBox="1"/>
          <p:nvPr/>
        </p:nvSpPr>
        <p:spPr>
          <a:xfrm rot="4252195">
            <a:off x="1384674" y="5654153"/>
            <a:ext cx="69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14B8A5-415A-7DCA-E362-BBD180F15C35}"/>
                  </a:ext>
                </a:extLst>
              </p:cNvPr>
              <p:cNvSpPr txBox="1"/>
              <p:nvPr/>
            </p:nvSpPr>
            <p:spPr>
              <a:xfrm>
                <a:off x="713569" y="3270234"/>
                <a:ext cx="38288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14B8A5-415A-7DCA-E362-BBD180F15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9" y="3270234"/>
                <a:ext cx="3828837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4AE93B17-B39F-474C-C8D9-8E41FF4343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4"/>
          <a:stretch/>
        </p:blipFill>
        <p:spPr bwMode="auto">
          <a:xfrm>
            <a:off x="4540539" y="2563115"/>
            <a:ext cx="2413976" cy="782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95047F77-EC19-2905-BC47-EAD4033533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9"/>
          <a:stretch/>
        </p:blipFill>
        <p:spPr bwMode="auto">
          <a:xfrm>
            <a:off x="4560490" y="3191384"/>
            <a:ext cx="2394025" cy="638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Cube 27">
            <a:extLst>
              <a:ext uri="{FF2B5EF4-FFF2-40B4-BE49-F238E27FC236}">
                <a16:creationId xmlns:a16="http://schemas.microsoft.com/office/drawing/2014/main" id="{3E472531-ECDB-AA9E-EA92-6A82AB3FB300}"/>
              </a:ext>
            </a:extLst>
          </p:cNvPr>
          <p:cNvSpPr/>
          <p:nvPr/>
        </p:nvSpPr>
        <p:spPr>
          <a:xfrm>
            <a:off x="8957901" y="4421939"/>
            <a:ext cx="429733" cy="1190105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A39C2CB-D4DC-B2DF-2A72-A8C8393E113B}"/>
              </a:ext>
            </a:extLst>
          </p:cNvPr>
          <p:cNvSpPr/>
          <p:nvPr/>
        </p:nvSpPr>
        <p:spPr>
          <a:xfrm>
            <a:off x="10063422" y="4388368"/>
            <a:ext cx="429733" cy="1190105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0B1117-BD1A-9929-343C-802506507A64}"/>
              </a:ext>
            </a:extLst>
          </p:cNvPr>
          <p:cNvSpPr txBox="1"/>
          <p:nvPr/>
        </p:nvSpPr>
        <p:spPr>
          <a:xfrm>
            <a:off x="9010749" y="4775756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68B751-2FCB-D651-790B-C547F2AB0B47}"/>
              </a:ext>
            </a:extLst>
          </p:cNvPr>
          <p:cNvSpPr txBox="1"/>
          <p:nvPr/>
        </p:nvSpPr>
        <p:spPr>
          <a:xfrm>
            <a:off x="8782882" y="5915763"/>
            <a:ext cx="20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Encoding stack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7C4BCB-AB71-0DFC-DA12-A562DABFFED5}"/>
              </a:ext>
            </a:extLst>
          </p:cNvPr>
          <p:cNvCxnSpPr>
            <a:cxnSpLocks/>
          </p:cNvCxnSpPr>
          <p:nvPr/>
        </p:nvCxnSpPr>
        <p:spPr>
          <a:xfrm>
            <a:off x="6978869" y="5072259"/>
            <a:ext cx="12700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synthesis (24)">
            <a:hlinkClick r:id="" action="ppaction://media"/>
            <a:extLst>
              <a:ext uri="{FF2B5EF4-FFF2-40B4-BE49-F238E27FC236}">
                <a16:creationId xmlns:a16="http://schemas.microsoft.com/office/drawing/2014/main" id="{61467897-0094-39CB-8FAE-07FD2F1002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32102" y="217641"/>
            <a:ext cx="6096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9BBCC7-F86C-C798-68EE-578722124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23" name="Freeform 15">
            <a:extLst>
              <a:ext uri="{FF2B5EF4-FFF2-40B4-BE49-F238E27FC236}">
                <a16:creationId xmlns:a16="http://schemas.microsoft.com/office/drawing/2014/main" id="{5D85AC20-5C0C-1EF4-0B53-64612568EE71}"/>
              </a:ext>
            </a:extLst>
          </p:cNvPr>
          <p:cNvSpPr/>
          <p:nvPr/>
        </p:nvSpPr>
        <p:spPr>
          <a:xfrm>
            <a:off x="9978054" y="5999939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5379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573">
        <p159:morph option="byObject"/>
      </p:transition>
    </mc:Choice>
    <mc:Fallback xmlns="">
      <p:transition spd="slow" advTm="675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/>
      <p:bldP spid="16" grpId="0" animBg="1"/>
      <p:bldP spid="17" grpId="0"/>
      <p:bldP spid="18" grpId="0" animBg="1"/>
      <p:bldP spid="19" grpId="0"/>
      <p:bldP spid="20" grpId="0"/>
      <p:bldP spid="21" grpId="0" animBg="1"/>
      <p:bldP spid="22" grpId="0"/>
      <p:bldP spid="25" grpId="0"/>
      <p:bldP spid="28" grpId="0" animBg="1"/>
      <p:bldP spid="29" grpId="0" animBg="1"/>
      <p:bldP spid="30" grpId="0"/>
      <p:bldP spid="31" grpId="0"/>
    </p:bldLst>
  </p:timing>
  <p:extLst>
    <p:ext uri="{E180D4A7-C9FB-4DFB-919C-405C955672EB}">
      <p14:showEvtLst xmlns:p14="http://schemas.microsoft.com/office/powerpoint/2010/main">
        <p14:playEvt time="63" objId="42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7787" y="1848885"/>
            <a:ext cx="1270004" cy="3160230"/>
          </a:xfrm>
          <a:custGeom>
            <a:avLst/>
            <a:gdLst/>
            <a:ahLst/>
            <a:cxnLst/>
            <a:rect l="l" t="t" r="r" b="b"/>
            <a:pathLst>
              <a:path w="2057406" h="5426145">
                <a:moveTo>
                  <a:pt x="0" y="0"/>
                </a:moveTo>
                <a:lnTo>
                  <a:pt x="2057406" y="0"/>
                </a:lnTo>
                <a:lnTo>
                  <a:pt x="2057406" y="5426145"/>
                </a:lnTo>
                <a:lnTo>
                  <a:pt x="0" y="542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78B81A-0AB1-15C1-5E61-1C2F65C78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3" y="1346200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40290-3E5A-EB88-D3A9-3A45C6551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F891B59B-DD08-4CD6-702D-6597C71A7EA7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04" y="248783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Positional Encoding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3840276" y="3478661"/>
            <a:ext cx="4375257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synthesis (22)">
            <a:hlinkClick r:id="" action="ppaction://media"/>
            <a:extLst>
              <a:ext uri="{FF2B5EF4-FFF2-40B4-BE49-F238E27FC236}">
                <a16:creationId xmlns:a16="http://schemas.microsoft.com/office/drawing/2014/main" id="{8632AA97-9630-D2E5-5940-3EEFA6D52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80904" y="365760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FD6B69-B40F-65B1-8668-BF09B884B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5" name="Freeform 15">
            <a:extLst>
              <a:ext uri="{FF2B5EF4-FFF2-40B4-BE49-F238E27FC236}">
                <a16:creationId xmlns:a16="http://schemas.microsoft.com/office/drawing/2014/main" id="{8B050B32-6C15-F9B8-9F64-63F676F66327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36">
        <p159:morph option="byObject"/>
      </p:transition>
    </mc:Choice>
    <mc:Fallback xmlns="">
      <p:transition spd="slow" advTm="113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" objId="2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4FB2-D45A-9122-D275-EA0A50BD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Missing Positional Info Problem</a:t>
            </a:r>
          </a:p>
        </p:txBody>
      </p:sp>
      <p:pic>
        <p:nvPicPr>
          <p:cNvPr id="4" name="Picture 2" descr="The Transformer Model - MachineLearningMastery.com">
            <a:extLst>
              <a:ext uri="{FF2B5EF4-FFF2-40B4-BE49-F238E27FC236}">
                <a16:creationId xmlns:a16="http://schemas.microsoft.com/office/drawing/2014/main" id="{92DE7156-9AB4-6E17-D2BD-6D764166E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483" y="1275511"/>
            <a:ext cx="3764054" cy="53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Notatag | Home">
            <a:extLst>
              <a:ext uri="{FF2B5EF4-FFF2-40B4-BE49-F238E27FC236}">
                <a16:creationId xmlns:a16="http://schemas.microsoft.com/office/drawing/2014/main" id="{7F38D78C-9D66-95A1-DD65-2F0FC002247A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678" y="-187575"/>
            <a:ext cx="1941343" cy="19413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63A030-D2AF-9FCC-3004-CB39B9EBB0B0}"/>
              </a:ext>
            </a:extLst>
          </p:cNvPr>
          <p:cNvSpPr/>
          <p:nvPr/>
        </p:nvSpPr>
        <p:spPr>
          <a:xfrm>
            <a:off x="7616483" y="5104232"/>
            <a:ext cx="3764054" cy="38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720144-0198-5C86-0EE7-416F31A58A39}"/>
              </a:ext>
            </a:extLst>
          </p:cNvPr>
          <p:cNvCxnSpPr/>
          <p:nvPr/>
        </p:nvCxnSpPr>
        <p:spPr>
          <a:xfrm flipV="1">
            <a:off x="8902807" y="5104232"/>
            <a:ext cx="0" cy="38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50B7FB-7A1F-275F-332F-995A9C1BDE8B}"/>
              </a:ext>
            </a:extLst>
          </p:cNvPr>
          <p:cNvCxnSpPr/>
          <p:nvPr/>
        </p:nvCxnSpPr>
        <p:spPr>
          <a:xfrm flipV="1">
            <a:off x="10146588" y="5104232"/>
            <a:ext cx="0" cy="38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AAA1AD-932B-B124-7FE8-FFDB6135BD06}"/>
              </a:ext>
            </a:extLst>
          </p:cNvPr>
          <p:cNvSpPr txBox="1"/>
          <p:nvPr/>
        </p:nvSpPr>
        <p:spPr>
          <a:xfrm>
            <a:off x="727042" y="1232458"/>
            <a:ext cx="6098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Daytona" panose="020B0604030500040204" pitchFamily="34" charset="0"/>
              </a:rPr>
              <a:t>Passing embeddings only to 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latin typeface="Daytona" panose="020B0604030500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384E8-90EB-BB1D-D4C6-782AE6F7EBB2}"/>
              </a:ext>
            </a:extLst>
          </p:cNvPr>
          <p:cNvSpPr txBox="1"/>
          <p:nvPr/>
        </p:nvSpPr>
        <p:spPr>
          <a:xfrm>
            <a:off x="811463" y="17537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2060"/>
                </a:solidFill>
                <a:latin typeface="Daytona" panose="020B0604030500040204" pitchFamily="34" charset="0"/>
              </a:rPr>
              <a:t>missing a big chunk of context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8244B-AF3F-4965-CDCB-8B0189C70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0020" y="5634183"/>
            <a:ext cx="1051979" cy="1223818"/>
          </a:xfrm>
          <a:prstGeom prst="rect">
            <a:avLst/>
          </a:prstGeom>
        </p:spPr>
      </p:pic>
      <p:sp>
        <p:nvSpPr>
          <p:cNvPr id="6" name="Freeform 15">
            <a:extLst>
              <a:ext uri="{FF2B5EF4-FFF2-40B4-BE49-F238E27FC236}">
                <a16:creationId xmlns:a16="http://schemas.microsoft.com/office/drawing/2014/main" id="{84BD2261-D5ED-DFA2-670B-D79E8FDD4641}"/>
              </a:ext>
            </a:extLst>
          </p:cNvPr>
          <p:cNvSpPr/>
          <p:nvPr/>
        </p:nvSpPr>
        <p:spPr>
          <a:xfrm>
            <a:off x="139263" y="6035001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825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684">
        <p159:morph option="byObject"/>
      </p:transition>
    </mc:Choice>
    <mc:Fallback xmlns="">
      <p:transition spd="slow" advTm="146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4FB2-D45A-9122-D275-EA0A50BD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Independent positional vectors Problems</a:t>
            </a:r>
          </a:p>
        </p:txBody>
      </p:sp>
      <p:pic>
        <p:nvPicPr>
          <p:cNvPr id="4" name="Picture 2" descr="The Transformer Model - MachineLearningMastery.com">
            <a:extLst>
              <a:ext uri="{FF2B5EF4-FFF2-40B4-BE49-F238E27FC236}">
                <a16:creationId xmlns:a16="http://schemas.microsoft.com/office/drawing/2014/main" id="{92DE7156-9AB4-6E17-D2BD-6D764166E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483" y="1275511"/>
            <a:ext cx="3764054" cy="53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63A030-D2AF-9FCC-3004-CB39B9EBB0B0}"/>
              </a:ext>
            </a:extLst>
          </p:cNvPr>
          <p:cNvSpPr/>
          <p:nvPr/>
        </p:nvSpPr>
        <p:spPr>
          <a:xfrm>
            <a:off x="7616483" y="5104232"/>
            <a:ext cx="3764054" cy="38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720144-0198-5C86-0EE7-416F31A58A39}"/>
              </a:ext>
            </a:extLst>
          </p:cNvPr>
          <p:cNvCxnSpPr/>
          <p:nvPr/>
        </p:nvCxnSpPr>
        <p:spPr>
          <a:xfrm flipV="1">
            <a:off x="8902807" y="5104232"/>
            <a:ext cx="0" cy="38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50B7FB-7A1F-275F-332F-995A9C1BDE8B}"/>
              </a:ext>
            </a:extLst>
          </p:cNvPr>
          <p:cNvCxnSpPr/>
          <p:nvPr/>
        </p:nvCxnSpPr>
        <p:spPr>
          <a:xfrm flipV="1">
            <a:off x="10146588" y="5104232"/>
            <a:ext cx="0" cy="38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57E646-51E2-C043-9686-6C73788A22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620" y="1503706"/>
            <a:ext cx="10231346" cy="5355727"/>
          </a:xfrm>
        </p:spPr>
        <p:txBody>
          <a:bodyPr/>
          <a:lstStyle/>
          <a:p>
            <a:r>
              <a:rPr lang="en-US" dirty="0"/>
              <a:t>high cost on the training speed of the Transformer. </a:t>
            </a:r>
          </a:p>
          <a:p>
            <a:r>
              <a:rPr lang="en-US" dirty="0"/>
              <a:t>make attention sub-layers very complex to work with.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9D0A90-6F41-3113-7F35-B61A196B47E4}"/>
              </a:ext>
            </a:extLst>
          </p:cNvPr>
          <p:cNvSpPr/>
          <p:nvPr/>
        </p:nvSpPr>
        <p:spPr>
          <a:xfrm>
            <a:off x="7288698" y="5487691"/>
            <a:ext cx="992220" cy="332556"/>
          </a:xfrm>
          <a:prstGeom prst="roundRect">
            <a:avLst/>
          </a:prstGeom>
          <a:solidFill>
            <a:srgbClr val="FCE0E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Positional vectors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3CE86-2872-4161-E83F-6FF41DF9BDB4}"/>
              </a:ext>
            </a:extLst>
          </p:cNvPr>
          <p:cNvSpPr/>
          <p:nvPr/>
        </p:nvSpPr>
        <p:spPr>
          <a:xfrm>
            <a:off x="10749858" y="5457402"/>
            <a:ext cx="943406" cy="362844"/>
          </a:xfrm>
          <a:prstGeom prst="roundRect">
            <a:avLst/>
          </a:prstGeom>
          <a:solidFill>
            <a:srgbClr val="FCE0E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Positional vectors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656CED8-0AFA-5B86-062D-6B3FC99ECA8D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8152078" y="4736963"/>
            <a:ext cx="383458" cy="11179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AD9777D-44A8-310C-E69C-4E0E4EF33971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10499959" y="4735800"/>
            <a:ext cx="353175" cy="109003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E366D6-89DB-951A-7223-F2E71F2CF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9460" y="6024489"/>
            <a:ext cx="1202540" cy="833511"/>
          </a:xfrm>
          <a:prstGeom prst="rect">
            <a:avLst/>
          </a:prstGeom>
        </p:spPr>
      </p:pic>
      <p:sp>
        <p:nvSpPr>
          <p:cNvPr id="6" name="Freeform 15">
            <a:extLst>
              <a:ext uri="{FF2B5EF4-FFF2-40B4-BE49-F238E27FC236}">
                <a16:creationId xmlns:a16="http://schemas.microsoft.com/office/drawing/2014/main" id="{FF463109-3D97-32C0-C50E-A76DA1789CDA}"/>
              </a:ext>
            </a:extLst>
          </p:cNvPr>
          <p:cNvSpPr/>
          <p:nvPr/>
        </p:nvSpPr>
        <p:spPr>
          <a:xfrm>
            <a:off x="190728" y="602449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718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742">
        <p159:morph option="byObject"/>
      </p:transition>
    </mc:Choice>
    <mc:Fallback xmlns="">
      <p:transition spd="slow" advTm="147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B579-A562-E251-CD20-46AA7A5D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86A2-B559-D94A-1F50-3A53FCFBCA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6992595" cy="5355727"/>
          </a:xfrm>
        </p:spPr>
        <p:txBody>
          <a:bodyPr/>
          <a:lstStyle/>
          <a:p>
            <a:r>
              <a:rPr lang="en-US" dirty="0"/>
              <a:t>The idea is to </a:t>
            </a:r>
            <a:r>
              <a:rPr lang="en-US" dirty="0">
                <a:solidFill>
                  <a:srgbClr val="00B050"/>
                </a:solidFill>
              </a:rPr>
              <a:t>add a positional encoding value</a:t>
            </a:r>
            <a:r>
              <a:rPr lang="en-US" dirty="0"/>
              <a:t> to the input embedding. instead of having additional vectors to describe the position of a token in a sequence.</a:t>
            </a:r>
          </a:p>
        </p:txBody>
      </p:sp>
      <p:pic>
        <p:nvPicPr>
          <p:cNvPr id="21" name="Picture 2" descr="The Transformer Model - MachineLearningMastery.com">
            <a:extLst>
              <a:ext uri="{FF2B5EF4-FFF2-40B4-BE49-F238E27FC236}">
                <a16:creationId xmlns:a16="http://schemas.microsoft.com/office/drawing/2014/main" id="{B2A822AC-9379-CE18-E632-259F1DAA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961" y="446681"/>
            <a:ext cx="3764054" cy="53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64EB4B6-DCCE-C894-FA3B-9EBFC2F58807}"/>
              </a:ext>
            </a:extLst>
          </p:cNvPr>
          <p:cNvSpPr/>
          <p:nvPr/>
        </p:nvSpPr>
        <p:spPr>
          <a:xfrm>
            <a:off x="8083826" y="4130144"/>
            <a:ext cx="1609622" cy="682990"/>
          </a:xfrm>
          <a:prstGeom prst="ellipse">
            <a:avLst/>
          </a:prstGeom>
          <a:noFill/>
          <a:ln w="28575">
            <a:solidFill>
              <a:srgbClr val="C1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CD1858-0AC1-8EDF-2C5E-660ED64C21FF}"/>
              </a:ext>
            </a:extLst>
          </p:cNvPr>
          <p:cNvSpPr/>
          <p:nvPr/>
        </p:nvSpPr>
        <p:spPr>
          <a:xfrm>
            <a:off x="10419893" y="4178317"/>
            <a:ext cx="1609622" cy="682990"/>
          </a:xfrm>
          <a:prstGeom prst="ellipse">
            <a:avLst/>
          </a:prstGeom>
          <a:noFill/>
          <a:ln w="28575">
            <a:solidFill>
              <a:srgbClr val="C1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AD66BB-776F-4E02-5BD3-5D3608514CA0}"/>
              </a:ext>
            </a:extLst>
          </p:cNvPr>
          <p:cNvSpPr/>
          <p:nvPr/>
        </p:nvSpPr>
        <p:spPr>
          <a:xfrm>
            <a:off x="2517489" y="3775874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D16C29-321C-EB2E-EA8A-AEB037C6F56F}"/>
              </a:ext>
            </a:extLst>
          </p:cNvPr>
          <p:cNvSpPr/>
          <p:nvPr/>
        </p:nvSpPr>
        <p:spPr>
          <a:xfrm>
            <a:off x="2598209" y="4091597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915840-16B1-17AB-1FC2-64897332696D}"/>
              </a:ext>
            </a:extLst>
          </p:cNvPr>
          <p:cNvSpPr/>
          <p:nvPr/>
        </p:nvSpPr>
        <p:spPr>
          <a:xfrm>
            <a:off x="2668421" y="4440476"/>
            <a:ext cx="159026" cy="1099930"/>
          </a:xfrm>
          <a:prstGeom prst="roundRect">
            <a:avLst/>
          </a:prstGeom>
          <a:solidFill>
            <a:srgbClr val="7BB3FB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CCA52-EE12-D9A2-744C-1CD316912E5E}"/>
              </a:ext>
            </a:extLst>
          </p:cNvPr>
          <p:cNvSpPr txBox="1"/>
          <p:nvPr/>
        </p:nvSpPr>
        <p:spPr>
          <a:xfrm>
            <a:off x="1632591" y="5750240"/>
            <a:ext cx="20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552A448A-8629-BEBF-48E3-1D38BBD5DA25}"/>
              </a:ext>
            </a:extLst>
          </p:cNvPr>
          <p:cNvSpPr/>
          <p:nvPr/>
        </p:nvSpPr>
        <p:spPr>
          <a:xfrm>
            <a:off x="4187781" y="4086659"/>
            <a:ext cx="429733" cy="1190105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AD5B7DE6-210A-4FD2-ABAE-CA36FA2E5BC2}"/>
              </a:ext>
            </a:extLst>
          </p:cNvPr>
          <p:cNvSpPr/>
          <p:nvPr/>
        </p:nvSpPr>
        <p:spPr>
          <a:xfrm>
            <a:off x="5293302" y="4053088"/>
            <a:ext cx="429733" cy="1190105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0ED645-26D5-DA23-FBA9-5F4BE0EC6DCC}"/>
              </a:ext>
            </a:extLst>
          </p:cNvPr>
          <p:cNvSpPr txBox="1"/>
          <p:nvPr/>
        </p:nvSpPr>
        <p:spPr>
          <a:xfrm>
            <a:off x="4240629" y="4440476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17F34A-F712-DFA1-D367-8F5362469E3F}"/>
              </a:ext>
            </a:extLst>
          </p:cNvPr>
          <p:cNvSpPr txBox="1"/>
          <p:nvPr/>
        </p:nvSpPr>
        <p:spPr>
          <a:xfrm>
            <a:off x="3776154" y="5598828"/>
            <a:ext cx="20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Encoding stack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3A592A-AB0D-30B8-619C-56B267AB3F7E}"/>
              </a:ext>
            </a:extLst>
          </p:cNvPr>
          <p:cNvCxnSpPr/>
          <p:nvPr/>
        </p:nvCxnSpPr>
        <p:spPr>
          <a:xfrm>
            <a:off x="3444152" y="4714476"/>
            <a:ext cx="4776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4AF4300-E482-AA4F-C838-703DAC175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5" name="Freeform 15">
            <a:extLst>
              <a:ext uri="{FF2B5EF4-FFF2-40B4-BE49-F238E27FC236}">
                <a16:creationId xmlns:a16="http://schemas.microsoft.com/office/drawing/2014/main" id="{35A9C9E9-1C6E-F193-A528-112ABAAFBFF0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292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230">
        <p159:morph option="byObject"/>
      </p:transition>
    </mc:Choice>
    <mc:Fallback xmlns="">
      <p:transition spd="slow" advTm="18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33" grpId="0" animBg="1"/>
      <p:bldP spid="34" grpId="0" animBg="1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B579-A562-E251-CD20-46AA7A5D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86A2-B559-D94A-1F50-3A53FCFBCA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6992595" cy="5355727"/>
          </a:xfrm>
        </p:spPr>
        <p:txBody>
          <a:bodyPr/>
          <a:lstStyle/>
          <a:p>
            <a:r>
              <a:rPr lang="en-US" dirty="0"/>
              <a:t>The idea is to </a:t>
            </a:r>
            <a:r>
              <a:rPr lang="en-US" dirty="0">
                <a:solidFill>
                  <a:srgbClr val="00B050"/>
                </a:solidFill>
              </a:rPr>
              <a:t>add a positional encoding value</a:t>
            </a:r>
            <a:r>
              <a:rPr lang="en-US" dirty="0"/>
              <a:t> to the input embedding. instead of having additional vectors to describe the position of a token in a sequence.</a:t>
            </a:r>
          </a:p>
        </p:txBody>
      </p:sp>
      <p:pic>
        <p:nvPicPr>
          <p:cNvPr id="21" name="Picture 2" descr="The Transformer Model - MachineLearningMastery.com">
            <a:extLst>
              <a:ext uri="{FF2B5EF4-FFF2-40B4-BE49-F238E27FC236}">
                <a16:creationId xmlns:a16="http://schemas.microsoft.com/office/drawing/2014/main" id="{B2A822AC-9379-CE18-E632-259F1DAA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961" y="446681"/>
            <a:ext cx="3764054" cy="53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64EB4B6-DCCE-C894-FA3B-9EBFC2F58807}"/>
              </a:ext>
            </a:extLst>
          </p:cNvPr>
          <p:cNvSpPr/>
          <p:nvPr/>
        </p:nvSpPr>
        <p:spPr>
          <a:xfrm>
            <a:off x="8083826" y="4130144"/>
            <a:ext cx="1609622" cy="682990"/>
          </a:xfrm>
          <a:prstGeom prst="ellipse">
            <a:avLst/>
          </a:prstGeom>
          <a:noFill/>
          <a:ln w="28575">
            <a:solidFill>
              <a:srgbClr val="C1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CD1858-0AC1-8EDF-2C5E-660ED64C21FF}"/>
              </a:ext>
            </a:extLst>
          </p:cNvPr>
          <p:cNvSpPr/>
          <p:nvPr/>
        </p:nvSpPr>
        <p:spPr>
          <a:xfrm>
            <a:off x="10419893" y="4178317"/>
            <a:ext cx="1609622" cy="682990"/>
          </a:xfrm>
          <a:prstGeom prst="ellipse">
            <a:avLst/>
          </a:prstGeom>
          <a:noFill/>
          <a:ln w="28575">
            <a:solidFill>
              <a:srgbClr val="C1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AD66BB-776F-4E02-5BD3-5D3608514CA0}"/>
              </a:ext>
            </a:extLst>
          </p:cNvPr>
          <p:cNvSpPr/>
          <p:nvPr/>
        </p:nvSpPr>
        <p:spPr>
          <a:xfrm>
            <a:off x="2517489" y="3775874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D16C29-321C-EB2E-EA8A-AEB037C6F56F}"/>
              </a:ext>
            </a:extLst>
          </p:cNvPr>
          <p:cNvSpPr/>
          <p:nvPr/>
        </p:nvSpPr>
        <p:spPr>
          <a:xfrm>
            <a:off x="2598209" y="4091597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915840-16B1-17AB-1FC2-64897332696D}"/>
              </a:ext>
            </a:extLst>
          </p:cNvPr>
          <p:cNvSpPr/>
          <p:nvPr/>
        </p:nvSpPr>
        <p:spPr>
          <a:xfrm>
            <a:off x="2668421" y="4440476"/>
            <a:ext cx="159026" cy="1099930"/>
          </a:xfrm>
          <a:prstGeom prst="roundRect">
            <a:avLst/>
          </a:prstGeom>
          <a:solidFill>
            <a:srgbClr val="C1272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CCA52-EE12-D9A2-744C-1CD316912E5E}"/>
              </a:ext>
            </a:extLst>
          </p:cNvPr>
          <p:cNvSpPr txBox="1"/>
          <p:nvPr/>
        </p:nvSpPr>
        <p:spPr>
          <a:xfrm>
            <a:off x="1632591" y="5750240"/>
            <a:ext cx="20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552A448A-8629-BEBF-48E3-1D38BBD5DA25}"/>
              </a:ext>
            </a:extLst>
          </p:cNvPr>
          <p:cNvSpPr/>
          <p:nvPr/>
        </p:nvSpPr>
        <p:spPr>
          <a:xfrm>
            <a:off x="4187781" y="4086659"/>
            <a:ext cx="429733" cy="1190105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AD5B7DE6-210A-4FD2-ABAE-CA36FA2E5BC2}"/>
              </a:ext>
            </a:extLst>
          </p:cNvPr>
          <p:cNvSpPr/>
          <p:nvPr/>
        </p:nvSpPr>
        <p:spPr>
          <a:xfrm>
            <a:off x="5293302" y="4053088"/>
            <a:ext cx="429733" cy="1190105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0ED645-26D5-DA23-FBA9-5F4BE0EC6DCC}"/>
              </a:ext>
            </a:extLst>
          </p:cNvPr>
          <p:cNvSpPr txBox="1"/>
          <p:nvPr/>
        </p:nvSpPr>
        <p:spPr>
          <a:xfrm>
            <a:off x="4240629" y="4440476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17F34A-F712-DFA1-D367-8F5362469E3F}"/>
              </a:ext>
            </a:extLst>
          </p:cNvPr>
          <p:cNvSpPr txBox="1"/>
          <p:nvPr/>
        </p:nvSpPr>
        <p:spPr>
          <a:xfrm>
            <a:off x="3776154" y="5598828"/>
            <a:ext cx="20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Encoding stack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3A592A-AB0D-30B8-619C-56B267AB3F7E}"/>
              </a:ext>
            </a:extLst>
          </p:cNvPr>
          <p:cNvCxnSpPr/>
          <p:nvPr/>
        </p:nvCxnSpPr>
        <p:spPr>
          <a:xfrm>
            <a:off x="3444152" y="4714476"/>
            <a:ext cx="4776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9833A7-79AC-EE13-F747-F7E89F3B9E63}"/>
              </a:ext>
            </a:extLst>
          </p:cNvPr>
          <p:cNvSpPr txBox="1"/>
          <p:nvPr/>
        </p:nvSpPr>
        <p:spPr>
          <a:xfrm>
            <a:off x="2797749" y="524319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1x512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7AA31-5364-1BFD-35E4-209127197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6" name="Freeform 15">
            <a:extLst>
              <a:ext uri="{FF2B5EF4-FFF2-40B4-BE49-F238E27FC236}">
                <a16:creationId xmlns:a16="http://schemas.microsoft.com/office/drawing/2014/main" id="{ED13C23F-F672-2F22-B8E4-D99EB953A89E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8382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289">
        <p159:morph option="byObject"/>
      </p:transition>
    </mc:Choice>
    <mc:Fallback xmlns="">
      <p:transition spd="slow" advTm="1228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688E-58B6-018B-B7B0-FC7AB295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Positional Encoding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743A1-F3CA-07C4-3EEA-FF828D84CB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“ The black cat sat on the couch and the brown dog slept on the rug. “</a:t>
            </a:r>
          </a:p>
          <a:p>
            <a:r>
              <a:rPr lang="en-US" dirty="0"/>
              <a:t>The word black is in  pos=2</a:t>
            </a:r>
          </a:p>
          <a:p>
            <a:r>
              <a:rPr lang="en-US" dirty="0"/>
              <a:t>The word brown is in  pos=10</a:t>
            </a:r>
          </a:p>
          <a:p>
            <a:r>
              <a:rPr lang="en-US" dirty="0">
                <a:solidFill>
                  <a:srgbClr val="C00000"/>
                </a:solidFill>
              </a:rPr>
              <a:t>Our problem </a:t>
            </a:r>
            <a:r>
              <a:rPr lang="en-US" dirty="0"/>
              <a:t>is to find a way to add a value to the word embedding of each word. so that it has information about its position. we need to add a value to the 512 dimensions For each word embedding vector</a:t>
            </a:r>
          </a:p>
          <a:p>
            <a:endParaRPr 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6E2AE94-4EA3-492C-EA41-3E4DBB7CAB86}"/>
              </a:ext>
            </a:extLst>
          </p:cNvPr>
          <p:cNvSpPr/>
          <p:nvPr/>
        </p:nvSpPr>
        <p:spPr>
          <a:xfrm>
            <a:off x="4893051" y="3930095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D8D6FC2-9BA7-DFFC-4AA9-24B49642A966}"/>
              </a:ext>
            </a:extLst>
          </p:cNvPr>
          <p:cNvSpPr/>
          <p:nvPr/>
        </p:nvSpPr>
        <p:spPr>
          <a:xfrm>
            <a:off x="4973771" y="4245818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0A6C1D-06E7-9EE2-C7D5-435C0DE57E39}"/>
              </a:ext>
            </a:extLst>
          </p:cNvPr>
          <p:cNvSpPr txBox="1"/>
          <p:nvPr/>
        </p:nvSpPr>
        <p:spPr>
          <a:xfrm>
            <a:off x="3123076" y="4245818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09FFA9-2902-FE01-512B-BE8D6FEAD147}"/>
              </a:ext>
            </a:extLst>
          </p:cNvPr>
          <p:cNvSpPr txBox="1"/>
          <p:nvPr/>
        </p:nvSpPr>
        <p:spPr>
          <a:xfrm>
            <a:off x="4164494" y="6380361"/>
            <a:ext cx="20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Token Embeddings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9AAAAA-4110-AE04-70FF-710DCA088D3F}"/>
              </a:ext>
            </a:extLst>
          </p:cNvPr>
          <p:cNvSpPr txBox="1"/>
          <p:nvPr/>
        </p:nvSpPr>
        <p:spPr>
          <a:xfrm>
            <a:off x="3123075" y="4978873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56CB97-1E9E-AC21-62D8-2C5557C7688B}"/>
              </a:ext>
            </a:extLst>
          </p:cNvPr>
          <p:cNvSpPr txBox="1"/>
          <p:nvPr/>
        </p:nvSpPr>
        <p:spPr>
          <a:xfrm>
            <a:off x="3123075" y="5424385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E242AB5-2044-4F5F-266E-ED082631B834}"/>
              </a:ext>
            </a:extLst>
          </p:cNvPr>
          <p:cNvSpPr/>
          <p:nvPr/>
        </p:nvSpPr>
        <p:spPr>
          <a:xfrm>
            <a:off x="6835255" y="3930095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2FCF846-CC2B-989B-50FD-E3487B5D5A4B}"/>
              </a:ext>
            </a:extLst>
          </p:cNvPr>
          <p:cNvSpPr/>
          <p:nvPr/>
        </p:nvSpPr>
        <p:spPr>
          <a:xfrm>
            <a:off x="6915975" y="4245818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20E11B1-C48C-2DB8-E2E6-4F302A3F8FD9}"/>
              </a:ext>
            </a:extLst>
          </p:cNvPr>
          <p:cNvSpPr/>
          <p:nvPr/>
        </p:nvSpPr>
        <p:spPr>
          <a:xfrm>
            <a:off x="6986187" y="4594697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BD236D-1DD7-4057-A3FD-2929BA3856C8}"/>
              </a:ext>
            </a:extLst>
          </p:cNvPr>
          <p:cNvSpPr txBox="1"/>
          <p:nvPr/>
        </p:nvSpPr>
        <p:spPr>
          <a:xfrm>
            <a:off x="6351678" y="6374236"/>
            <a:ext cx="20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Positional Encoding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6B30CF-AB6C-0F05-4DA1-9D697C3D7100}"/>
              </a:ext>
            </a:extLst>
          </p:cNvPr>
          <p:cNvSpPr txBox="1"/>
          <p:nvPr/>
        </p:nvSpPr>
        <p:spPr>
          <a:xfrm>
            <a:off x="5381220" y="4746857"/>
            <a:ext cx="14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=&gt;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6748A2-AC8D-4285-104E-688EBB10AB4F}"/>
              </a:ext>
            </a:extLst>
          </p:cNvPr>
          <p:cNvSpPr txBox="1"/>
          <p:nvPr/>
        </p:nvSpPr>
        <p:spPr>
          <a:xfrm>
            <a:off x="5484454" y="593936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1x512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BFE1559-8486-998E-477A-5ED020356A05}"/>
              </a:ext>
            </a:extLst>
          </p:cNvPr>
          <p:cNvSpPr/>
          <p:nvPr/>
        </p:nvSpPr>
        <p:spPr>
          <a:xfrm>
            <a:off x="7230521" y="5146033"/>
            <a:ext cx="159026" cy="1099930"/>
          </a:xfrm>
          <a:prstGeom prst="roundRect">
            <a:avLst/>
          </a:prstGeom>
          <a:solidFill>
            <a:srgbClr val="C1272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16C27F-2E5E-1550-032A-494D7D8A4D98}"/>
              </a:ext>
            </a:extLst>
          </p:cNvPr>
          <p:cNvSpPr txBox="1"/>
          <p:nvPr/>
        </p:nvSpPr>
        <p:spPr>
          <a:xfrm rot="3528581">
            <a:off x="6899446" y="5652413"/>
            <a:ext cx="69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550D458-403E-80D7-AE46-C63D5D6F4C7D}"/>
              </a:ext>
            </a:extLst>
          </p:cNvPr>
          <p:cNvSpPr/>
          <p:nvPr/>
        </p:nvSpPr>
        <p:spPr>
          <a:xfrm>
            <a:off x="5325327" y="5146033"/>
            <a:ext cx="159026" cy="1099930"/>
          </a:xfrm>
          <a:prstGeom prst="roundRect">
            <a:avLst/>
          </a:prstGeom>
          <a:solidFill>
            <a:srgbClr val="C1272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CF3FCE-FE4A-C280-32DD-28001DF229A9}"/>
              </a:ext>
            </a:extLst>
          </p:cNvPr>
          <p:cNvSpPr txBox="1"/>
          <p:nvPr/>
        </p:nvSpPr>
        <p:spPr>
          <a:xfrm rot="3528581">
            <a:off x="4994252" y="5652413"/>
            <a:ext cx="69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0A2EC8-1C6E-166E-7E90-42C4FDE0953F}"/>
              </a:ext>
            </a:extLst>
          </p:cNvPr>
          <p:cNvSpPr txBox="1"/>
          <p:nvPr/>
        </p:nvSpPr>
        <p:spPr>
          <a:xfrm>
            <a:off x="3241997" y="5991159"/>
            <a:ext cx="14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rug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8AECBC2-1BFD-C8E3-4101-2B13C202CD33}"/>
              </a:ext>
            </a:extLst>
          </p:cNvPr>
          <p:cNvSpPr/>
          <p:nvPr/>
        </p:nvSpPr>
        <p:spPr>
          <a:xfrm>
            <a:off x="5049392" y="4579168"/>
            <a:ext cx="159026" cy="1099930"/>
          </a:xfrm>
          <a:prstGeom prst="roundRect">
            <a:avLst/>
          </a:prstGeom>
          <a:solidFill>
            <a:srgbClr val="7BB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20BD08E-0ECB-22C6-16B4-4771E2095E01}"/>
              </a:ext>
            </a:extLst>
          </p:cNvPr>
          <p:cNvSpPr txBox="1"/>
          <p:nvPr/>
        </p:nvSpPr>
        <p:spPr>
          <a:xfrm rot="4252195">
            <a:off x="3729250" y="5727927"/>
            <a:ext cx="69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33475C-828E-0B42-9350-1555B59E2A64}"/>
              </a:ext>
            </a:extLst>
          </p:cNvPr>
          <p:cNvSpPr txBox="1"/>
          <p:nvPr/>
        </p:nvSpPr>
        <p:spPr>
          <a:xfrm>
            <a:off x="7329080" y="593936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1x512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0C5ABF-C107-A430-9071-A9504CDCBF58}"/>
              </a:ext>
            </a:extLst>
          </p:cNvPr>
          <p:cNvSpPr txBox="1"/>
          <p:nvPr/>
        </p:nvSpPr>
        <p:spPr>
          <a:xfrm>
            <a:off x="1584960" y="1332411"/>
            <a:ext cx="807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Daytona" panose="020B0604030500040204" pitchFamily="34" charset="0"/>
              </a:rPr>
              <a:t>black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17D4823-B0FA-51FB-8E46-8F5E725B9604}"/>
              </a:ext>
            </a:extLst>
          </p:cNvPr>
          <p:cNvSpPr txBox="1"/>
          <p:nvPr/>
        </p:nvSpPr>
        <p:spPr>
          <a:xfrm>
            <a:off x="5915664" y="1326462"/>
            <a:ext cx="9129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Daytona" panose="020B0604030500040204" pitchFamily="34" charset="0"/>
              </a:rPr>
              <a:t>brown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F715C-C0DD-7DF2-FAAC-7673B0D72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5" name="Freeform 15">
            <a:extLst>
              <a:ext uri="{FF2B5EF4-FFF2-40B4-BE49-F238E27FC236}">
                <a16:creationId xmlns:a16="http://schemas.microsoft.com/office/drawing/2014/main" id="{0C0A694F-3937-D31C-0C01-E1AD507C5116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225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888">
        <p159:morph option="byObject"/>
      </p:transition>
    </mc:Choice>
    <mc:Fallback xmlns="">
      <p:transition spd="slow" advTm="478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8" grpId="0" animBg="1"/>
      <p:bldP spid="49" grpId="0" animBg="1"/>
      <p:bldP spid="50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/>
      <p:bldP spid="58" grpId="0"/>
      <p:bldP spid="64" grpId="0"/>
      <p:bldP spid="65" grpId="0" animBg="1"/>
      <p:bldP spid="66" grpId="0"/>
      <p:bldP spid="67" grpId="0" animBg="1"/>
      <p:bldP spid="68" grpId="0"/>
      <p:bldP spid="69" grpId="0"/>
      <p:bldP spid="70" grpId="0" animBg="1"/>
      <p:bldP spid="71" grpId="0"/>
      <p:bldP spid="72" grpId="0"/>
      <p:bldP spid="80" grpId="0" animBg="1"/>
      <p:bldP spid="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BE23-792B-3C59-87DB-B946E9ED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Positional Encoding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DA8DC-B30E-BAB3-63C0-46CAC1C0E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 a unit sphere to represent positional encoding with </a:t>
            </a:r>
            <a:r>
              <a:rPr lang="en-US" dirty="0">
                <a:solidFill>
                  <a:srgbClr val="00B050"/>
                </a:solidFill>
              </a:rPr>
              <a:t>sine and cosine values</a:t>
            </a:r>
            <a:r>
              <a:rPr lang="en-US" dirty="0"/>
              <a:t>. that will thus remain small but very useful.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76D680C-B261-5881-729A-0E2A6F1CB9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4"/>
          <a:stretch/>
        </p:blipFill>
        <p:spPr bwMode="auto">
          <a:xfrm>
            <a:off x="623199" y="2956560"/>
            <a:ext cx="5003241" cy="1622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B63535-F311-BC67-2FE5-3BB4265DB4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9"/>
          <a:stretch/>
        </p:blipFill>
        <p:spPr bwMode="auto">
          <a:xfrm>
            <a:off x="6369449" y="2994026"/>
            <a:ext cx="4770572" cy="1272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625A3-2F26-B9D5-7BDF-B59490526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7" name="Freeform 15">
            <a:extLst>
              <a:ext uri="{FF2B5EF4-FFF2-40B4-BE49-F238E27FC236}">
                <a16:creationId xmlns:a16="http://schemas.microsoft.com/office/drawing/2014/main" id="{63D6C7BF-7172-53DE-1B82-933FF8B8EFEB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831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386">
        <p159:morph option="byObject"/>
      </p:transition>
    </mc:Choice>
    <mc:Fallback xmlns="">
      <p:transition spd="slow" advTm="17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BE23-792B-3C59-87DB-B946E9ED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Positional Encoding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DA8DC-B30E-BAB3-63C0-46CAC1C0E3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 can generate different frequencies for the positional encoding (PE) for each position and each dimension </a:t>
            </a:r>
            <a:r>
              <a:rPr lang="en-US" dirty="0" err="1"/>
              <a:t>i</a:t>
            </a:r>
            <a:r>
              <a:rPr lang="en-US" dirty="0"/>
              <a:t> of the 512 dimensions of the word embedding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00CBC-D014-7E43-3C42-FE30B190F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473" y="2183917"/>
            <a:ext cx="7713657" cy="449865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1B4C2-895C-2CD5-CD0D-566AB31B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48" y="5634183"/>
            <a:ext cx="1765652" cy="1223818"/>
          </a:xfrm>
          <a:prstGeom prst="rect">
            <a:avLst/>
          </a:prstGeom>
        </p:spPr>
      </p:pic>
      <p:sp>
        <p:nvSpPr>
          <p:cNvPr id="6" name="Freeform 15">
            <a:extLst>
              <a:ext uri="{FF2B5EF4-FFF2-40B4-BE49-F238E27FC236}">
                <a16:creationId xmlns:a16="http://schemas.microsoft.com/office/drawing/2014/main" id="{8AD5306F-0657-AE59-5FB3-18DD4C24B068}"/>
              </a:ext>
            </a:extLst>
          </p:cNvPr>
          <p:cNvSpPr/>
          <p:nvPr/>
        </p:nvSpPr>
        <p:spPr>
          <a:xfrm>
            <a:off x="9934904" y="6003470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135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802">
        <p159:morph option="byObject"/>
      </p:transition>
    </mc:Choice>
    <mc:Fallback xmlns="">
      <p:transition spd="slow" advTm="138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0.9|4|1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1|7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3|29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0.9|1.1|33.3|1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7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6.9|6.6|1.7|2.2|1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7|4.1|3.6|2.5|1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4.9|7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18367</TotalTime>
  <Words>1279</Words>
  <Application>Microsoft Office PowerPoint</Application>
  <PresentationFormat>Widescreen</PresentationFormat>
  <Paragraphs>134</Paragraphs>
  <Slides>18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BookAntiqua</vt:lpstr>
      <vt:lpstr>Calibri</vt:lpstr>
      <vt:lpstr>Cambria Math</vt:lpstr>
      <vt:lpstr>Consolas</vt:lpstr>
      <vt:lpstr>Consolas-Bold</vt:lpstr>
      <vt:lpstr>Courier New</vt:lpstr>
      <vt:lpstr>Daytona</vt:lpstr>
      <vt:lpstr>Gill Sans MT</vt:lpstr>
      <vt:lpstr>MinionPro-Regular</vt:lpstr>
      <vt:lpstr>Wingdings</vt:lpstr>
      <vt:lpstr>Office Theme</vt:lpstr>
      <vt:lpstr>PowerPoint Presentation</vt:lpstr>
      <vt:lpstr>Positional Encoding</vt:lpstr>
      <vt:lpstr>Missing Positional Info Problem</vt:lpstr>
      <vt:lpstr>Independent positional vectors Problems</vt:lpstr>
      <vt:lpstr>Positional Encoding</vt:lpstr>
      <vt:lpstr>Positional Encoding</vt:lpstr>
      <vt:lpstr>Positional Encoding Problem</vt:lpstr>
      <vt:lpstr>Positional Encoding Functions</vt:lpstr>
      <vt:lpstr>Positional Encoding Functions</vt:lpstr>
      <vt:lpstr>Code translation of Positional Encoding equation</vt:lpstr>
      <vt:lpstr>Run Positional Encoding Function</vt:lpstr>
      <vt:lpstr>Results </vt:lpstr>
      <vt:lpstr>PowerPoint Presentation</vt:lpstr>
      <vt:lpstr>Positional Encoding Function</vt:lpstr>
      <vt:lpstr>Solution of losing the information of the word embedding</vt:lpstr>
      <vt:lpstr>The Final Output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Ahmed Hossam Abdelhamed Elmowafy</cp:lastModifiedBy>
  <cp:revision>43</cp:revision>
  <dcterms:created xsi:type="dcterms:W3CDTF">2023-03-23T08:35:56Z</dcterms:created>
  <dcterms:modified xsi:type="dcterms:W3CDTF">2025-02-24T18:25:58Z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